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handoutMasterIdLst>
    <p:handoutMasterId r:id="rId21"/>
  </p:handoutMasterIdLst>
  <p:sldIdLst>
    <p:sldId id="257" r:id="rId5"/>
    <p:sldId id="262" r:id="rId6"/>
    <p:sldId id="263" r:id="rId7"/>
    <p:sldId id="258" r:id="rId8"/>
    <p:sldId id="266" r:id="rId9"/>
    <p:sldId id="265" r:id="rId10"/>
    <p:sldId id="267" r:id="rId11"/>
    <p:sldId id="268" r:id="rId12"/>
    <p:sldId id="269" r:id="rId13"/>
    <p:sldId id="270" r:id="rId14"/>
    <p:sldId id="271" r:id="rId15"/>
    <p:sldId id="272" r:id="rId16"/>
    <p:sldId id="273" r:id="rId17"/>
    <p:sldId id="274" r:id="rId18"/>
    <p:sldId id="2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704" autoAdjust="0"/>
  </p:normalViewPr>
  <p:slideViewPr>
    <p:cSldViewPr snapToGrid="0">
      <p:cViewPr varScale="1">
        <p:scale>
          <a:sx n="106" d="100"/>
          <a:sy n="106" d="100"/>
        </p:scale>
        <p:origin x="228" y="216"/>
      </p:cViewPr>
      <p:guideLst/>
    </p:cSldViewPr>
  </p:slideViewPr>
  <p:notesTextViewPr>
    <p:cViewPr>
      <p:scale>
        <a:sx n="1" d="1"/>
        <a:sy n="1" d="1"/>
      </p:scale>
      <p:origin x="0" y="0"/>
    </p:cViewPr>
  </p:notesTextViewPr>
  <p:notesViewPr>
    <p:cSldViewPr snapToGrid="0" showGuides="1">
      <p:cViewPr varScale="1">
        <p:scale>
          <a:sx n="79" d="100"/>
          <a:sy n="79" d="100"/>
        </p:scale>
        <p:origin x="234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DC2751-278C-4682-9C3F-0FF7B4FCFAE7}" type="datetimeFigureOut">
              <a:rPr lang="en-US" smtClean="0"/>
              <a:t>12/24/2024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286890-466E-41CD-A28A-B1EBDF22CA33}" type="slidenum">
              <a:rPr lang="en-US" smtClean="0"/>
              <a:t>‹#›</a:t>
            </a:fld>
            <a:endParaRPr lang="en-US" dirty="0"/>
          </a:p>
        </p:txBody>
      </p:sp>
    </p:spTree>
    <p:extLst>
      <p:ext uri="{BB962C8B-B14F-4D97-AF65-F5344CB8AC3E}">
        <p14:creationId xmlns:p14="http://schemas.microsoft.com/office/powerpoint/2010/main" val="15862942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F0845-D09E-4AF9-9623-EA7EA0297EF3}" type="datetimeFigureOut">
              <a:rPr lang="en-US" smtClean="0"/>
              <a:t>12/24/2024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7CD11A-EED3-40CE-98A3-28FEE84867B3}" type="slidenum">
              <a:rPr lang="en-US" smtClean="0"/>
              <a:t>‹#›</a:t>
            </a:fld>
            <a:endParaRPr lang="en-US" dirty="0"/>
          </a:p>
        </p:txBody>
      </p:sp>
    </p:spTree>
    <p:extLst>
      <p:ext uri="{BB962C8B-B14F-4D97-AF65-F5344CB8AC3E}">
        <p14:creationId xmlns:p14="http://schemas.microsoft.com/office/powerpoint/2010/main" val="199576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CD11A-EED3-40CE-98A3-28FEE84867B3}" type="slidenum">
              <a:rPr lang="en-US" smtClean="0"/>
              <a:t>1</a:t>
            </a:fld>
            <a:endParaRPr lang="en-US" dirty="0"/>
          </a:p>
        </p:txBody>
      </p:sp>
    </p:spTree>
    <p:extLst>
      <p:ext uri="{BB962C8B-B14F-4D97-AF65-F5344CB8AC3E}">
        <p14:creationId xmlns:p14="http://schemas.microsoft.com/office/powerpoint/2010/main" val="2491160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5AD45-6645-E14B-DC35-985DC39B9C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6179FA-0772-00D0-6BD4-0AB338A1A8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ECC63C-1428-5CB2-A537-29BC1CA30A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F3024D-632B-CF4B-E6A7-13702E1ECFE2}"/>
              </a:ext>
            </a:extLst>
          </p:cNvPr>
          <p:cNvSpPr>
            <a:spLocks noGrp="1"/>
          </p:cNvSpPr>
          <p:nvPr>
            <p:ph type="sldNum" sz="quarter" idx="10"/>
          </p:nvPr>
        </p:nvSpPr>
        <p:spPr/>
        <p:txBody>
          <a:bodyPr/>
          <a:lstStyle/>
          <a:p>
            <a:fld id="{927CD11A-EED3-40CE-98A3-28FEE84867B3}" type="slidenum">
              <a:rPr lang="en-US" smtClean="0"/>
              <a:t>6</a:t>
            </a:fld>
            <a:endParaRPr lang="en-US" dirty="0"/>
          </a:p>
        </p:txBody>
      </p:sp>
    </p:spTree>
    <p:extLst>
      <p:ext uri="{BB962C8B-B14F-4D97-AF65-F5344CB8AC3E}">
        <p14:creationId xmlns:p14="http://schemas.microsoft.com/office/powerpoint/2010/main" val="31814126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6000">
                <a:solidFill>
                  <a:schemeClr val="tx2">
                    <a:lumMod val="20000"/>
                    <a:lumOff val="80000"/>
                  </a:schemeClr>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409693A-2307-4FDC-9539-08DC9083DDED}" type="datetime1">
              <a:rPr lang="en-US" smtClean="0"/>
              <a:t>12/24/2024</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819406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320E1C1-C26F-4479-A8BD-144B4C139DA5}" type="datetime1">
              <a:rPr lang="en-US" smtClean="0"/>
              <a:t>12/24/2024</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361943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709738"/>
            <a:ext cx="10515600" cy="2862262"/>
          </a:xfrm>
        </p:spPr>
        <p:txBody>
          <a:bodyPr anchor="b"/>
          <a:lstStyle>
            <a:lvl1pPr>
              <a:lnSpc>
                <a:spcPct val="100000"/>
              </a:lnSpc>
              <a:defRPr sz="6000"/>
            </a:lvl1pPr>
          </a:lstStyle>
          <a:p>
            <a:r>
              <a:rPr lang="en-US"/>
              <a:t>Click to edit Master title style</a:t>
            </a:r>
          </a:p>
        </p:txBody>
      </p:sp>
      <p:sp>
        <p:nvSpPr>
          <p:cNvPr id="3" name="Text Placeholder 2"/>
          <p:cNvSpPr>
            <a:spLocks noGrp="1"/>
          </p:cNvSpPr>
          <p:nvPr>
            <p:ph type="body" idx="1"/>
          </p:nvPr>
        </p:nvSpPr>
        <p:spPr>
          <a:xfrm>
            <a:off x="457200" y="4589463"/>
            <a:ext cx="10515600" cy="1500187"/>
          </a:xfrm>
        </p:spPr>
        <p:txBody>
          <a:bodyPr/>
          <a:lstStyle>
            <a:lvl1pPr marL="0" indent="0">
              <a:buNone/>
              <a:defRPr sz="2400" b="1">
                <a:solidFill>
                  <a:schemeClr val="tx2">
                    <a:lumMod val="50000"/>
                  </a:schemeClr>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BF519E61-C2D6-49AB-83F2-8FC9FEFBDAFD}" type="datetime1">
              <a:rPr lang="en-US" smtClean="0"/>
              <a:t>12/24/2024</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731272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hasCustomPrompt="1"/>
          </p:nvPr>
        </p:nvSpPr>
        <p:spPr>
          <a:xfrm>
            <a:off x="457200" y="1825625"/>
            <a:ext cx="4892040" cy="4351338"/>
          </a:xfrm>
        </p:spPr>
        <p:txBody>
          <a:bodyPr vert="horz" lIns="91440" tIns="45720" rIns="91440" bIns="45720" rtlCol="0">
            <a:normAutofit/>
          </a:bodyPr>
          <a:lstStyle>
            <a:lvl1pPr>
              <a:defRPr lang="en-US" baseline="0" noProof="0" dirty="0" smtClean="0">
                <a:solidFill>
                  <a:schemeClr val="bg1"/>
                </a:solidFill>
              </a:defRPr>
            </a:lvl1pPr>
            <a:lvl2pPr>
              <a:defRPr lang="en-US" baseline="0" noProof="0" dirty="0" smtClean="0">
                <a:solidFill>
                  <a:schemeClr val="bg1"/>
                </a:solidFill>
              </a:defRPr>
            </a:lvl2pPr>
            <a:lvl3pPr>
              <a:defRPr lang="en-US" baseline="0" noProof="0" dirty="0" smtClean="0">
                <a:solidFill>
                  <a:schemeClr val="bg1"/>
                </a:solidFill>
              </a:defRPr>
            </a:lvl3pPr>
            <a:lvl4pPr>
              <a:defRPr lang="en-US" baseline="0" noProof="0" dirty="0" smtClean="0">
                <a:solidFill>
                  <a:schemeClr val="bg1"/>
                </a:solidFill>
              </a:defRPr>
            </a:lvl4pPr>
            <a:lvl5pPr>
              <a:defRPr lang="en-US" baseline="0" noProof="0" dirty="0" smtClean="0">
                <a:solidFill>
                  <a:schemeClr val="bg1"/>
                </a:solidFill>
              </a:defRPr>
            </a:lvl5pPr>
            <a:lvl6pPr>
              <a:defRPr sz="1800"/>
            </a:lvl6pPr>
            <a:lvl7pPr>
              <a:defRPr sz="1800"/>
            </a:lvl7pPr>
            <a:lvl8pPr>
              <a:defRPr sz="1800"/>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4" name="Content Placeholder 3"/>
          <p:cNvSpPr>
            <a:spLocks noGrp="1"/>
          </p:cNvSpPr>
          <p:nvPr>
            <p:ph sz="half" idx="2" hasCustomPrompt="1"/>
          </p:nvPr>
        </p:nvSpPr>
        <p:spPr>
          <a:xfrm>
            <a:off x="5650524" y="1825625"/>
            <a:ext cx="4892040" cy="4351338"/>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5" name="Date Placeholder 4"/>
          <p:cNvSpPr>
            <a:spLocks noGrp="1"/>
          </p:cNvSpPr>
          <p:nvPr>
            <p:ph type="dt" sz="half" idx="10"/>
          </p:nvPr>
        </p:nvSpPr>
        <p:spPr/>
        <p:txBody>
          <a:bodyPr/>
          <a:lstStyle/>
          <a:p>
            <a:fld id="{047BE74F-367A-4D3C-8AA7-FA60CCA05EAE}" type="datetime1">
              <a:rPr lang="en-US" smtClean="0"/>
              <a:t>12/24/2024</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4183930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39150"/>
            <a:ext cx="10094976" cy="1152144"/>
          </a:xfrm>
        </p:spPr>
        <p:txBody>
          <a:bodyPr/>
          <a:lstStyle/>
          <a:p>
            <a:r>
              <a:rPr lang="en-US"/>
              <a:t>Click to edit Master title style</a:t>
            </a:r>
            <a:endParaRPr lang="en-US" dirty="0"/>
          </a:p>
        </p:txBody>
      </p:sp>
      <p:sp>
        <p:nvSpPr>
          <p:cNvPr id="3" name="Text Placeholder 2"/>
          <p:cNvSpPr>
            <a:spLocks noGrp="1"/>
          </p:cNvSpPr>
          <p:nvPr>
            <p:ph type="body" idx="1"/>
          </p:nvPr>
        </p:nvSpPr>
        <p:spPr>
          <a:xfrm>
            <a:off x="457200" y="1828800"/>
            <a:ext cx="489204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hasCustomPrompt="1"/>
          </p:nvPr>
        </p:nvSpPr>
        <p:spPr>
          <a:xfrm>
            <a:off x="457200" y="2498723"/>
            <a:ext cx="4892040" cy="3101977"/>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5" name="Text Placeholder 4"/>
          <p:cNvSpPr>
            <a:spLocks noGrp="1"/>
          </p:cNvSpPr>
          <p:nvPr>
            <p:ph type="body" sz="quarter" idx="3"/>
          </p:nvPr>
        </p:nvSpPr>
        <p:spPr>
          <a:xfrm>
            <a:off x="5656753" y="1828800"/>
            <a:ext cx="489204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hasCustomPrompt="1"/>
          </p:nvPr>
        </p:nvSpPr>
        <p:spPr>
          <a:xfrm>
            <a:off x="5656753" y="2498723"/>
            <a:ext cx="4892040" cy="3101977"/>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7" name="Date Placeholder 6"/>
          <p:cNvSpPr>
            <a:spLocks noGrp="1"/>
          </p:cNvSpPr>
          <p:nvPr>
            <p:ph type="dt" sz="half" idx="10"/>
          </p:nvPr>
        </p:nvSpPr>
        <p:spPr/>
        <p:txBody>
          <a:bodyPr/>
          <a:lstStyle/>
          <a:p>
            <a:fld id="{A79E3F9C-6465-4987-8E4E-615CFD4753AA}" type="datetime1">
              <a:rPr lang="en-US" smtClean="0"/>
              <a:t>12/24/2024</a:t>
            </a:fld>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3405661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49EFD6-3C20-43C6-9E75-1A9D48D9576F}" type="datetime1">
              <a:rPr lang="en-US" smtClean="0"/>
              <a:t>12/24/2024</a:t>
            </a:fld>
            <a:endParaRPr lang="en-US" dirty="0"/>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3363858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493D5A-A484-46EE-9DC8-9A16BFF8327E}" type="datetime1">
              <a:rPr lang="en-US" smtClean="0"/>
              <a:t>12/24/2024</a:t>
            </a:fld>
            <a:endParaRPr lang="en-US" dirty="0"/>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927605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599"/>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hasCustomPrompt="1"/>
          </p:nvPr>
        </p:nvSpPr>
        <p:spPr>
          <a:xfrm>
            <a:off x="4800600" y="987425"/>
            <a:ext cx="5753100" cy="4613275"/>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4" name="Text Placeholder 3"/>
          <p:cNvSpPr>
            <a:spLocks noGrp="1"/>
          </p:cNvSpPr>
          <p:nvPr>
            <p:ph type="body" sz="half" idx="2"/>
          </p:nvPr>
        </p:nvSpPr>
        <p:spPr>
          <a:xfrm>
            <a:off x="457200" y="2254249"/>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287BC8-78D1-4FEB-9D4F-E22E45CC04F7}" type="datetime1">
              <a:rPr lang="en-US" smtClean="0"/>
              <a:t>12/24/2024</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287721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599"/>
            <a:ext cx="3932237" cy="160020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4800600" y="987425"/>
            <a:ext cx="5753100" cy="4613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254249"/>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568210-870C-4A62-9D1B-4B25162550AB}" type="datetime1">
              <a:rPr lang="en-US" smtClean="0"/>
              <a:t>12/24/2024</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569576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hasCustomPrompt="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0011EA7-B10E-4739-92FE-8993461CC0B7}" type="datetime1">
              <a:rPr lang="en-US" smtClean="0"/>
              <a:t>12/24/2024</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4079542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91661"/>
            <a:ext cx="2628900" cy="49090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691661"/>
            <a:ext cx="7734300" cy="49090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5DC13F-2D2A-49BA-966D-6530A12E7C15}" type="datetime1">
              <a:rPr lang="en-US" smtClean="0"/>
              <a:t>12/24/2024</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79250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39793"/>
            <a:ext cx="10096500" cy="115090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825625"/>
            <a:ext cx="10096500" cy="37780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tx2">
                    <a:lumMod val="20000"/>
                    <a:lumOff val="80000"/>
                  </a:schemeClr>
                </a:solidFill>
              </a:defRPr>
            </a:lvl1pPr>
          </a:lstStyle>
          <a:p>
            <a:fld id="{00CABDA2-EB00-4A4D-86B7-63E286A484E5}" type="datetime1">
              <a:rPr lang="en-US" smtClean="0"/>
              <a:t>12/24/2024</a:t>
            </a:fld>
            <a:endParaRPr lang="en-US" dirty="0"/>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2">
                    <a:lumMod val="20000"/>
                    <a:lumOff val="80000"/>
                  </a:schemeClr>
                </a:solidFill>
              </a:defRPr>
            </a:lvl1pPr>
          </a:lstStyle>
          <a:p>
            <a:r>
              <a:rPr lang="en-US" dirty="0"/>
              <a:t>Add a footer</a:t>
            </a:r>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2">
                    <a:lumMod val="20000"/>
                    <a:lumOff val="80000"/>
                  </a:schemeClr>
                </a:solidFill>
              </a:defRPr>
            </a:lvl1pPr>
          </a:lstStyle>
          <a:p>
            <a:fld id="{E5B29C50-D6F1-4DB6-9B68-F4CD3996E9CF}" type="slidenum">
              <a:rPr lang="en-US" smtClean="0"/>
              <a:pPr/>
              <a:t>‹#›</a:t>
            </a:fld>
            <a:endParaRPr lang="en-US" dirty="0"/>
          </a:p>
        </p:txBody>
      </p:sp>
    </p:spTree>
    <p:extLst>
      <p:ext uri="{BB962C8B-B14F-4D97-AF65-F5344CB8AC3E}">
        <p14:creationId xmlns:p14="http://schemas.microsoft.com/office/powerpoint/2010/main" val="16564842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ts val="4000"/>
        </a:lnSpc>
        <a:spcBef>
          <a:spcPct val="0"/>
        </a:spcBef>
        <a:buNone/>
        <a:defRPr sz="4000" b="1" kern="1200" cap="none" spc="0">
          <a:ln w="12700" cmpd="sng">
            <a:noFill/>
            <a:prstDash val="solid"/>
          </a:ln>
          <a:solidFill>
            <a:schemeClr val="accent4">
              <a:lumMod val="50000"/>
            </a:schemeClr>
          </a:solidFill>
          <a:effectLst>
            <a:outerShdw blurRad="38100" dist="38100" dir="2700000" algn="tl">
              <a:srgbClr val="000000">
                <a:alpha val="43000"/>
              </a:srgbClr>
            </a:outerShdw>
          </a:effectLst>
          <a:latin typeface="+mj-lt"/>
          <a:ea typeface="+mj-ea"/>
          <a:cs typeface="+mj-cs"/>
        </a:defRPr>
      </a:lvl1pPr>
    </p:titleStyle>
    <p:bodyStyle>
      <a:lvl1pPr marL="2286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2000" kern="1200">
          <a:solidFill>
            <a:schemeClr val="bg1"/>
          </a:solidFill>
          <a:latin typeface="+mn-lt"/>
          <a:ea typeface="+mn-ea"/>
          <a:cs typeface="+mn-cs"/>
        </a:defRPr>
      </a:lvl2pPr>
      <a:lvl3pPr marL="11430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3pPr>
      <a:lvl4pPr marL="16002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6pPr>
      <a:lvl7pPr marL="29718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7pPr>
      <a:lvl8pPr marL="34290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8pPr>
      <a:lvl9pPr marL="38862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288" userDrawn="1">
          <p15:clr>
            <a:srgbClr val="F26B43"/>
          </p15:clr>
        </p15:guide>
        <p15:guide id="3" pos="6648" userDrawn="1">
          <p15:clr>
            <a:srgbClr val="F26B43"/>
          </p15:clr>
        </p15:guide>
        <p15:guide id="4" orient="horz" pos="3528" userDrawn="1">
          <p15:clr>
            <a:srgbClr val="F26B43"/>
          </p15:clr>
        </p15:guide>
        <p15:guide id="5" orient="horz" pos="112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881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66CB30D-4D31-ADA3-FDE8-EF30035DD65C}"/>
              </a:ext>
            </a:extLst>
          </p:cNvPr>
          <p:cNvPicPr>
            <a:picLocks noChangeAspect="1"/>
          </p:cNvPicPr>
          <p:nvPr/>
        </p:nvPicPr>
        <p:blipFill>
          <a:blip r:embed="rId2"/>
          <a:stretch>
            <a:fillRect/>
          </a:stretch>
        </p:blipFill>
        <p:spPr>
          <a:xfrm>
            <a:off x="0" y="0"/>
            <a:ext cx="12192000" cy="6824050"/>
          </a:xfrm>
          <a:prstGeom prst="rect">
            <a:avLst/>
          </a:prstGeom>
        </p:spPr>
      </p:pic>
      <p:sp>
        <p:nvSpPr>
          <p:cNvPr id="2" name="Title 1">
            <a:extLst>
              <a:ext uri="{FF2B5EF4-FFF2-40B4-BE49-F238E27FC236}">
                <a16:creationId xmlns:a16="http://schemas.microsoft.com/office/drawing/2014/main" id="{0D60569B-F090-1C1B-B935-348E035E9AEC}"/>
              </a:ext>
            </a:extLst>
          </p:cNvPr>
          <p:cNvSpPr>
            <a:spLocks noGrp="1"/>
          </p:cNvSpPr>
          <p:nvPr>
            <p:ph type="title"/>
          </p:nvPr>
        </p:nvSpPr>
        <p:spPr>
          <a:xfrm>
            <a:off x="877997" y="486623"/>
            <a:ext cx="10436005" cy="3053282"/>
          </a:xfrm>
        </p:spPr>
        <p:txBody>
          <a:bodyPr>
            <a:normAutofit fontScale="90000"/>
          </a:bodyPr>
          <a:lstStyle/>
          <a:p>
            <a:pPr algn="ctr">
              <a:lnSpc>
                <a:spcPct val="80000"/>
              </a:lnSpc>
            </a:pPr>
            <a:r>
              <a:rPr lang="en-US" sz="5400" dirty="0">
                <a:solidFill>
                  <a:schemeClr val="tx2">
                    <a:lumMod val="20000"/>
                    <a:lumOff val="80000"/>
                  </a:schemeClr>
                </a:solidFill>
              </a:rPr>
              <a:t>"see from His head, His hands, His feet, sorrow and love flowed mingled down; Did e'er such love and sorrow meet, Or thorns compose so rich a crown.“</a:t>
            </a:r>
            <a:br>
              <a:rPr lang="en-US" sz="5400" dirty="0">
                <a:solidFill>
                  <a:schemeClr val="tx2">
                    <a:lumMod val="20000"/>
                    <a:lumOff val="80000"/>
                  </a:schemeClr>
                </a:solidFill>
              </a:rPr>
            </a:br>
            <a:endParaRPr lang="en-US" sz="5400" dirty="0">
              <a:solidFill>
                <a:schemeClr val="tx2">
                  <a:lumMod val="20000"/>
                  <a:lumOff val="80000"/>
                </a:schemeClr>
              </a:solidFill>
            </a:endParaRPr>
          </a:p>
        </p:txBody>
      </p:sp>
      <p:sp>
        <p:nvSpPr>
          <p:cNvPr id="5" name="Title 1">
            <a:extLst>
              <a:ext uri="{FF2B5EF4-FFF2-40B4-BE49-F238E27FC236}">
                <a16:creationId xmlns:a16="http://schemas.microsoft.com/office/drawing/2014/main" id="{7386DA84-B0D1-2B6E-D145-8AC1309281DA}"/>
              </a:ext>
            </a:extLst>
          </p:cNvPr>
          <p:cNvSpPr txBox="1">
            <a:spLocks/>
          </p:cNvSpPr>
          <p:nvPr/>
        </p:nvSpPr>
        <p:spPr>
          <a:xfrm>
            <a:off x="903837" y="5205743"/>
            <a:ext cx="10436005" cy="1165634"/>
          </a:xfrm>
          <a:prstGeom prst="rect">
            <a:avLst/>
          </a:prstGeom>
        </p:spPr>
        <p:txBody>
          <a:bodyPr vert="horz" lIns="91440" tIns="45720" rIns="91440" bIns="45720" rtlCol="0" anchor="ctr">
            <a:normAutofit fontScale="97500"/>
          </a:bodyPr>
          <a:lstStyle>
            <a:lvl1pPr algn="l" defTabSz="914400" rtl="0" eaLnBrk="1" latinLnBrk="0" hangingPunct="1">
              <a:lnSpc>
                <a:spcPts val="4000"/>
              </a:lnSpc>
              <a:spcBef>
                <a:spcPct val="0"/>
              </a:spcBef>
              <a:buNone/>
              <a:defRPr sz="4000" b="1" kern="1200" cap="none" spc="0">
                <a:ln w="12700" cmpd="sng">
                  <a:noFill/>
                  <a:prstDash val="solid"/>
                </a:ln>
                <a:solidFill>
                  <a:schemeClr val="accent4">
                    <a:lumMod val="50000"/>
                  </a:schemeClr>
                </a:solidFill>
                <a:effectLst>
                  <a:outerShdw blurRad="38100" dist="38100" dir="2700000" algn="tl">
                    <a:srgbClr val="000000">
                      <a:alpha val="43000"/>
                    </a:srgbClr>
                  </a:outerShdw>
                </a:effectLst>
                <a:latin typeface="+mj-lt"/>
                <a:ea typeface="+mj-ea"/>
                <a:cs typeface="+mj-cs"/>
              </a:defRPr>
            </a:lvl1pPr>
          </a:lstStyle>
          <a:p>
            <a:pPr algn="ctr">
              <a:lnSpc>
                <a:spcPct val="80000"/>
              </a:lnSpc>
            </a:pPr>
            <a:r>
              <a:rPr lang="en-US" dirty="0">
                <a:solidFill>
                  <a:schemeClr val="tx2">
                    <a:lumMod val="20000"/>
                    <a:lumOff val="80000"/>
                  </a:schemeClr>
                </a:solidFill>
              </a:rPr>
              <a:t>Issac Watts  1707</a:t>
            </a:r>
          </a:p>
        </p:txBody>
      </p:sp>
    </p:spTree>
    <p:extLst>
      <p:ext uri="{BB962C8B-B14F-4D97-AF65-F5344CB8AC3E}">
        <p14:creationId xmlns:p14="http://schemas.microsoft.com/office/powerpoint/2010/main" val="38907622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E7241-B30B-D46A-3ED2-B41573C6D30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46FF399-60FB-1A4E-4A9A-19E9C5E8FC3C}"/>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54000" contrast="23000"/>
                    </a14:imgEffect>
                  </a14:imgLayer>
                </a14:imgProps>
              </a:ext>
            </a:extLst>
          </a:blip>
          <a:stretch>
            <a:fillRect/>
          </a:stretch>
        </p:blipFill>
        <p:spPr>
          <a:xfrm>
            <a:off x="51680" y="-141402"/>
            <a:ext cx="12140320" cy="6824050"/>
          </a:xfrm>
          <a:prstGeom prst="rect">
            <a:avLst/>
          </a:prstGeom>
        </p:spPr>
      </p:pic>
      <p:sp>
        <p:nvSpPr>
          <p:cNvPr id="2" name="Title 1">
            <a:extLst>
              <a:ext uri="{FF2B5EF4-FFF2-40B4-BE49-F238E27FC236}">
                <a16:creationId xmlns:a16="http://schemas.microsoft.com/office/drawing/2014/main" id="{65BBE11C-0481-FEFC-BD65-D48FD0277846}"/>
              </a:ext>
            </a:extLst>
          </p:cNvPr>
          <p:cNvSpPr>
            <a:spLocks noGrp="1"/>
          </p:cNvSpPr>
          <p:nvPr>
            <p:ph type="title"/>
          </p:nvPr>
        </p:nvSpPr>
        <p:spPr>
          <a:xfrm>
            <a:off x="710697" y="250493"/>
            <a:ext cx="10096500" cy="3479535"/>
          </a:xfrm>
        </p:spPr>
        <p:txBody>
          <a:bodyPr>
            <a:normAutofit/>
          </a:bodyPr>
          <a:lstStyle/>
          <a:p>
            <a:pPr algn="ctr">
              <a:lnSpc>
                <a:spcPct val="80000"/>
              </a:lnSpc>
            </a:pPr>
            <a:r>
              <a:rPr lang="en-US" sz="5400" dirty="0">
                <a:solidFill>
                  <a:schemeClr val="tx2">
                    <a:lumMod val="20000"/>
                    <a:lumOff val="80000"/>
                  </a:schemeClr>
                </a:solidFill>
              </a:rPr>
              <a:t>92 VERSES IN NEW TESTAMENT</a:t>
            </a:r>
            <a:br>
              <a:rPr lang="en-US" sz="5400" dirty="0">
                <a:solidFill>
                  <a:schemeClr val="tx2">
                    <a:lumMod val="20000"/>
                    <a:lumOff val="80000"/>
                  </a:schemeClr>
                </a:solidFill>
              </a:rPr>
            </a:br>
            <a:r>
              <a:rPr lang="en-US" sz="5400" dirty="0">
                <a:solidFill>
                  <a:schemeClr val="tx2">
                    <a:lumMod val="20000"/>
                    <a:lumOff val="80000"/>
                  </a:schemeClr>
                </a:solidFill>
              </a:rPr>
              <a:t>Matthew 23 Verses</a:t>
            </a:r>
            <a:br>
              <a:rPr lang="en-US" sz="5400" dirty="0">
                <a:solidFill>
                  <a:schemeClr val="tx2">
                    <a:lumMod val="20000"/>
                    <a:lumOff val="80000"/>
                  </a:schemeClr>
                </a:solidFill>
              </a:rPr>
            </a:br>
            <a:r>
              <a:rPr lang="en-US" sz="5400" dirty="0">
                <a:solidFill>
                  <a:schemeClr val="tx2">
                    <a:lumMod val="20000"/>
                    <a:lumOff val="80000"/>
                  </a:schemeClr>
                </a:solidFill>
              </a:rPr>
              <a:t>Mark 9 Verses</a:t>
            </a:r>
            <a:br>
              <a:rPr lang="en-US" sz="5400" dirty="0">
                <a:solidFill>
                  <a:schemeClr val="tx2">
                    <a:lumMod val="20000"/>
                    <a:lumOff val="80000"/>
                  </a:schemeClr>
                </a:solidFill>
              </a:rPr>
            </a:br>
            <a:r>
              <a:rPr lang="en-US" sz="5400" dirty="0">
                <a:solidFill>
                  <a:schemeClr val="tx2">
                    <a:lumMod val="20000"/>
                    <a:lumOff val="80000"/>
                  </a:schemeClr>
                </a:solidFill>
              </a:rPr>
              <a:t>Luke 23 Verses</a:t>
            </a:r>
            <a:br>
              <a:rPr lang="en-US" sz="5400" dirty="0">
                <a:solidFill>
                  <a:schemeClr val="tx2">
                    <a:lumMod val="20000"/>
                    <a:lumOff val="80000"/>
                  </a:schemeClr>
                </a:solidFill>
              </a:rPr>
            </a:br>
            <a:r>
              <a:rPr lang="en-US" sz="5400" dirty="0">
                <a:solidFill>
                  <a:schemeClr val="tx2">
                    <a:lumMod val="20000"/>
                    <a:lumOff val="80000"/>
                  </a:schemeClr>
                </a:solidFill>
              </a:rPr>
              <a:t>John 37 Verses</a:t>
            </a:r>
          </a:p>
        </p:txBody>
      </p:sp>
      <p:sp>
        <p:nvSpPr>
          <p:cNvPr id="3" name="Title 1">
            <a:extLst>
              <a:ext uri="{FF2B5EF4-FFF2-40B4-BE49-F238E27FC236}">
                <a16:creationId xmlns:a16="http://schemas.microsoft.com/office/drawing/2014/main" id="{962A7A61-D565-7001-ACAC-F705F69F92EE}"/>
              </a:ext>
            </a:extLst>
          </p:cNvPr>
          <p:cNvSpPr txBox="1">
            <a:spLocks/>
          </p:cNvSpPr>
          <p:nvPr/>
        </p:nvSpPr>
        <p:spPr>
          <a:xfrm>
            <a:off x="844990" y="4314759"/>
            <a:ext cx="10096500" cy="2122255"/>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ts val="4000"/>
              </a:lnSpc>
              <a:spcBef>
                <a:spcPct val="0"/>
              </a:spcBef>
              <a:buNone/>
              <a:defRPr sz="4000" b="1" kern="1200" cap="none" spc="0">
                <a:ln w="12700" cmpd="sng">
                  <a:noFill/>
                  <a:prstDash val="solid"/>
                </a:ln>
                <a:solidFill>
                  <a:schemeClr val="accent4">
                    <a:lumMod val="50000"/>
                  </a:schemeClr>
                </a:solidFill>
                <a:effectLst>
                  <a:outerShdw blurRad="38100" dist="38100" dir="2700000" algn="tl">
                    <a:srgbClr val="000000">
                      <a:alpha val="43000"/>
                    </a:srgbClr>
                  </a:outerShdw>
                </a:effectLst>
                <a:latin typeface="+mj-lt"/>
                <a:ea typeface="+mj-ea"/>
                <a:cs typeface="+mj-cs"/>
              </a:defRPr>
            </a:lvl1pPr>
          </a:lstStyle>
          <a:p>
            <a:pPr algn="ctr">
              <a:lnSpc>
                <a:spcPct val="110000"/>
              </a:lnSpc>
            </a:pPr>
            <a:r>
              <a:rPr lang="en-US" sz="5400" dirty="0">
                <a:solidFill>
                  <a:schemeClr val="tx2">
                    <a:lumMod val="20000"/>
                    <a:lumOff val="80000"/>
                  </a:schemeClr>
                </a:solidFill>
              </a:rPr>
              <a:t>1 Corinthians 1:17 ...."lest the cross of Christ should be made of no effect."</a:t>
            </a:r>
            <a:br>
              <a:rPr lang="en-US" sz="5400" dirty="0">
                <a:solidFill>
                  <a:schemeClr val="tx2">
                    <a:lumMod val="20000"/>
                    <a:lumOff val="80000"/>
                  </a:schemeClr>
                </a:solidFill>
              </a:rPr>
            </a:br>
            <a:r>
              <a:rPr lang="en-US" sz="5400" dirty="0">
                <a:solidFill>
                  <a:schemeClr val="tx2">
                    <a:lumMod val="20000"/>
                    <a:lumOff val="80000"/>
                  </a:schemeClr>
                </a:solidFill>
              </a:rPr>
              <a:t>1 Corinthians 1:23</a:t>
            </a:r>
          </a:p>
        </p:txBody>
      </p:sp>
    </p:spTree>
    <p:extLst>
      <p:ext uri="{BB962C8B-B14F-4D97-AF65-F5344CB8AC3E}">
        <p14:creationId xmlns:p14="http://schemas.microsoft.com/office/powerpoint/2010/main" val="6306637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4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4"/>
            <a:ext cx="10469418" cy="736334"/>
          </a:xfrm>
        </p:spPr>
        <p:txBody>
          <a:bodyPr>
            <a:normAutofit fontScale="90000"/>
          </a:bodyPr>
          <a:lstStyle/>
          <a:p>
            <a:r>
              <a:rPr lang="en-US" sz="5400" dirty="0">
                <a:solidFill>
                  <a:schemeClr val="bg1"/>
                </a:solidFill>
              </a:rPr>
              <a:t>“When I survey the wondrous cross….”</a:t>
            </a:r>
            <a:endParaRPr lang="en-US" dirty="0">
              <a:solidFill>
                <a:schemeClr val="bg1"/>
              </a:solidFill>
            </a:endParaRPr>
          </a:p>
        </p:txBody>
      </p:sp>
      <p:sp>
        <p:nvSpPr>
          <p:cNvPr id="14" name="Content Placeholder 13"/>
          <p:cNvSpPr>
            <a:spLocks noGrp="1"/>
          </p:cNvSpPr>
          <p:nvPr>
            <p:ph idx="1"/>
          </p:nvPr>
        </p:nvSpPr>
        <p:spPr>
          <a:xfrm>
            <a:off x="457200" y="1376128"/>
            <a:ext cx="10912764" cy="5163217"/>
          </a:xfrm>
        </p:spPr>
        <p:txBody>
          <a:bodyPr>
            <a:normAutofit/>
          </a:bodyPr>
          <a:lstStyle/>
          <a:p>
            <a:r>
              <a:rPr lang="en-US" sz="3200" dirty="0"/>
              <a:t>Wondrous....  “poetic/literary inspiring wonder” “A cause of surprise or astonishment; a marvel; abnormal occurrence.“</a:t>
            </a:r>
          </a:p>
          <a:p>
            <a:r>
              <a:rPr lang="en-US" sz="3200" dirty="0"/>
              <a:t>The Cross was no accident – Revelation 13:8</a:t>
            </a:r>
          </a:p>
          <a:p>
            <a:r>
              <a:rPr lang="en-US" sz="3200" dirty="0"/>
              <a:t>Christ spoke of His coming death – John 3:14; 18:4</a:t>
            </a:r>
          </a:p>
          <a:p>
            <a:r>
              <a:rPr lang="en-US" sz="3200" dirty="0"/>
              <a:t>“blood that was spilled upon the cross…”  INCORRECT</a:t>
            </a:r>
          </a:p>
          <a:p>
            <a:r>
              <a:rPr lang="en-US" sz="3200" dirty="0"/>
              <a:t>Christ came into the world for this purpose – John 3:16</a:t>
            </a:r>
          </a:p>
          <a:p>
            <a:r>
              <a:rPr lang="en-US" sz="3200" dirty="0"/>
              <a:t>The cross should be the central point of our teaching</a:t>
            </a:r>
          </a:p>
          <a:p>
            <a:r>
              <a:rPr lang="en-US" sz="3200" dirty="0"/>
              <a:t>1 Corinthians 2:2-4 “Jesus Christ and Him crucified”</a:t>
            </a:r>
          </a:p>
          <a:p>
            <a:r>
              <a:rPr lang="en-US" sz="3200" dirty="0"/>
              <a:t>Galatians 6:14 “boast except in the cross…”</a:t>
            </a:r>
          </a:p>
        </p:txBody>
      </p:sp>
    </p:spTree>
    <p:extLst>
      <p:ext uri="{BB962C8B-B14F-4D97-AF65-F5344CB8AC3E}">
        <p14:creationId xmlns:p14="http://schemas.microsoft.com/office/powerpoint/2010/main" val="566857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p:cTn id="49" dur="1000" fill="hold"/>
                                        <p:tgtEl>
                                          <p:spTgt spid="1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1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14">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14">
                                            <p:txEl>
                                              <p:pRg st="7" end="7"/>
                                            </p:txEl>
                                          </p:spTgt>
                                        </p:tgtEl>
                                        <p:attrNameLst>
                                          <p:attrName>style.visibility</p:attrName>
                                        </p:attrNameLst>
                                      </p:cBhvr>
                                      <p:to>
                                        <p:strVal val="visible"/>
                                      </p:to>
                                    </p:set>
                                    <p:anim calcmode="lin" valueType="num">
                                      <p:cBhvr>
                                        <p:cTn id="56" dur="1000" fill="hold"/>
                                        <p:tgtEl>
                                          <p:spTgt spid="14">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14">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4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978C689B-EC38-3820-FF08-AF595ABBCF26}"/>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F665F7C0-7597-413C-C9A1-27F5C307E45E}"/>
              </a:ext>
            </a:extLst>
          </p:cNvPr>
          <p:cNvSpPr>
            <a:spLocks noGrp="1"/>
          </p:cNvSpPr>
          <p:nvPr>
            <p:ph type="title"/>
          </p:nvPr>
        </p:nvSpPr>
        <p:spPr>
          <a:xfrm>
            <a:off x="457200" y="639794"/>
            <a:ext cx="10469418" cy="736334"/>
          </a:xfrm>
        </p:spPr>
        <p:txBody>
          <a:bodyPr>
            <a:normAutofit/>
          </a:bodyPr>
          <a:lstStyle/>
          <a:p>
            <a:r>
              <a:rPr lang="en-US" sz="5400" dirty="0">
                <a:solidFill>
                  <a:schemeClr val="bg1"/>
                </a:solidFill>
              </a:rPr>
              <a:t>PARADOXES IN THE CROSS:</a:t>
            </a:r>
            <a:endParaRPr lang="en-US" dirty="0">
              <a:solidFill>
                <a:schemeClr val="bg1"/>
              </a:solidFill>
            </a:endParaRPr>
          </a:p>
        </p:txBody>
      </p:sp>
      <p:sp>
        <p:nvSpPr>
          <p:cNvPr id="14" name="Content Placeholder 13">
            <a:extLst>
              <a:ext uri="{FF2B5EF4-FFF2-40B4-BE49-F238E27FC236}">
                <a16:creationId xmlns:a16="http://schemas.microsoft.com/office/drawing/2014/main" id="{7F226B0D-4F7F-F455-0776-7EEDE942691F}"/>
              </a:ext>
            </a:extLst>
          </p:cNvPr>
          <p:cNvSpPr>
            <a:spLocks noGrp="1"/>
          </p:cNvSpPr>
          <p:nvPr>
            <p:ph idx="1"/>
          </p:nvPr>
        </p:nvSpPr>
        <p:spPr>
          <a:xfrm>
            <a:off x="457200" y="1376128"/>
            <a:ext cx="10912764" cy="5163217"/>
          </a:xfrm>
        </p:spPr>
        <p:txBody>
          <a:bodyPr>
            <a:normAutofit/>
          </a:bodyPr>
          <a:lstStyle/>
          <a:p>
            <a:pPr>
              <a:lnSpc>
                <a:spcPct val="100000"/>
              </a:lnSpc>
            </a:pPr>
            <a:r>
              <a:rPr lang="en-US" sz="3600" dirty="0"/>
              <a:t>Most Tragic – Most Wonderful Event in History</a:t>
            </a:r>
          </a:p>
          <a:p>
            <a:pPr>
              <a:lnSpc>
                <a:spcPct val="100000"/>
              </a:lnSpc>
            </a:pPr>
            <a:r>
              <a:rPr lang="en-US" sz="3600" dirty="0"/>
              <a:t>Saddest Event – Out of it Came Great Joy</a:t>
            </a:r>
          </a:p>
          <a:p>
            <a:pPr>
              <a:lnSpc>
                <a:spcPct val="100000"/>
              </a:lnSpc>
            </a:pPr>
            <a:r>
              <a:rPr lang="en-US" sz="3600" dirty="0"/>
              <a:t>Greatest Manifestation of Hatred For Sin – Supreme Proof of His Love For The Sinner</a:t>
            </a:r>
          </a:p>
          <a:p>
            <a:pPr>
              <a:lnSpc>
                <a:spcPct val="100000"/>
              </a:lnSpc>
            </a:pPr>
            <a:r>
              <a:rPr lang="en-US" sz="3600" dirty="0"/>
              <a:t>Darkest Time In History – Time of Greatest Light</a:t>
            </a:r>
          </a:p>
          <a:p>
            <a:pPr>
              <a:lnSpc>
                <a:spcPct val="100000"/>
              </a:lnSpc>
            </a:pPr>
            <a:r>
              <a:rPr lang="en-US" sz="3600" dirty="0"/>
              <a:t>Human Vengeance “crucify Him, crucify Him.“ -  Divine Forgiveness “Father forgive them for they know not what they do."</a:t>
            </a:r>
          </a:p>
        </p:txBody>
      </p:sp>
    </p:spTree>
    <p:extLst>
      <p:ext uri="{BB962C8B-B14F-4D97-AF65-F5344CB8AC3E}">
        <p14:creationId xmlns:p14="http://schemas.microsoft.com/office/powerpoint/2010/main" val="220051383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7338C-6498-7707-646B-A41A2B6D134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2BC404A-313D-332C-C766-4A317AC9FB82}"/>
              </a:ext>
            </a:extLst>
          </p:cNvPr>
          <p:cNvSpPr>
            <a:spLocks noGrp="1"/>
          </p:cNvSpPr>
          <p:nvPr>
            <p:ph type="subTitle" idx="1"/>
          </p:nvPr>
        </p:nvSpPr>
        <p:spPr>
          <a:xfrm>
            <a:off x="1524000" y="5163127"/>
            <a:ext cx="9144000" cy="731982"/>
          </a:xfrm>
        </p:spPr>
        <p:txBody>
          <a:bodyPr>
            <a:normAutofit lnSpcReduction="10000"/>
          </a:bodyPr>
          <a:lstStyle/>
          <a:p>
            <a:r>
              <a:rPr lang="en-US" sz="4800" dirty="0"/>
              <a:t>Three Styles of Roman Crosses</a:t>
            </a:r>
            <a:endParaRPr lang="en-US" sz="3200" dirty="0"/>
          </a:p>
        </p:txBody>
      </p:sp>
      <p:pic>
        <p:nvPicPr>
          <p:cNvPr id="4" name="Picture 3">
            <a:extLst>
              <a:ext uri="{FF2B5EF4-FFF2-40B4-BE49-F238E27FC236}">
                <a16:creationId xmlns:a16="http://schemas.microsoft.com/office/drawing/2014/main" id="{3C899096-CD5A-00CE-AF73-F96E00D2B23E}"/>
              </a:ext>
            </a:extLst>
          </p:cNvPr>
          <p:cNvPicPr>
            <a:picLocks noChangeAspect="1"/>
          </p:cNvPicPr>
          <p:nvPr/>
        </p:nvPicPr>
        <p:blipFill>
          <a:blip r:embed="rId3"/>
          <a:srcRect l="1289" t="-15814" r="-1289" b="15814"/>
          <a:stretch/>
        </p:blipFill>
        <p:spPr>
          <a:xfrm>
            <a:off x="1181155" y="0"/>
            <a:ext cx="9563489" cy="4765964"/>
          </a:xfrm>
          <a:prstGeom prst="rect">
            <a:avLst/>
          </a:prstGeom>
        </p:spPr>
      </p:pic>
    </p:spTree>
    <p:extLst>
      <p:ext uri="{BB962C8B-B14F-4D97-AF65-F5344CB8AC3E}">
        <p14:creationId xmlns:p14="http://schemas.microsoft.com/office/powerpoint/2010/main" val="1866632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4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A59F4E2B-202F-4703-908A-B064A8E9BEFA}"/>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62867A36-2F2C-9C7D-EFDF-80DC1AB8EA24}"/>
              </a:ext>
            </a:extLst>
          </p:cNvPr>
          <p:cNvSpPr>
            <a:spLocks noGrp="1"/>
          </p:cNvSpPr>
          <p:nvPr>
            <p:ph type="title"/>
          </p:nvPr>
        </p:nvSpPr>
        <p:spPr>
          <a:xfrm>
            <a:off x="457200" y="639794"/>
            <a:ext cx="10469418" cy="736334"/>
          </a:xfrm>
        </p:spPr>
        <p:txBody>
          <a:bodyPr>
            <a:normAutofit/>
          </a:bodyPr>
          <a:lstStyle/>
          <a:p>
            <a:r>
              <a:rPr lang="en-US" sz="5400" dirty="0">
                <a:solidFill>
                  <a:schemeClr val="bg1"/>
                </a:solidFill>
              </a:rPr>
              <a:t>THE WONDER OF IT’S VICTIM</a:t>
            </a:r>
            <a:endParaRPr lang="en-US" dirty="0">
              <a:solidFill>
                <a:schemeClr val="bg1"/>
              </a:solidFill>
            </a:endParaRPr>
          </a:p>
        </p:txBody>
      </p:sp>
      <p:sp>
        <p:nvSpPr>
          <p:cNvPr id="14" name="Content Placeholder 13">
            <a:extLst>
              <a:ext uri="{FF2B5EF4-FFF2-40B4-BE49-F238E27FC236}">
                <a16:creationId xmlns:a16="http://schemas.microsoft.com/office/drawing/2014/main" id="{80C83FD4-2A5A-F406-F5C7-8A265CF32835}"/>
              </a:ext>
            </a:extLst>
          </p:cNvPr>
          <p:cNvSpPr>
            <a:spLocks noGrp="1"/>
          </p:cNvSpPr>
          <p:nvPr>
            <p:ph idx="1"/>
          </p:nvPr>
        </p:nvSpPr>
        <p:spPr>
          <a:xfrm>
            <a:off x="457200" y="1376128"/>
            <a:ext cx="10912764" cy="5163217"/>
          </a:xfrm>
        </p:spPr>
        <p:txBody>
          <a:bodyPr>
            <a:noAutofit/>
          </a:bodyPr>
          <a:lstStyle/>
          <a:p>
            <a:pPr>
              <a:lnSpc>
                <a:spcPct val="100000"/>
              </a:lnSpc>
            </a:pPr>
            <a:r>
              <a:rPr lang="en-US" sz="3800" dirty="0"/>
              <a:t>“The Passion of Christ From a Medical Point of View,” C. Truman Davis, M.D.</a:t>
            </a:r>
          </a:p>
          <a:p>
            <a:pPr>
              <a:lnSpc>
                <a:spcPct val="100000"/>
              </a:lnSpc>
            </a:pPr>
            <a:r>
              <a:rPr lang="en-US" sz="3800" dirty="0"/>
              <a:t>Christ is Understanding and Sympathetic – Luke 23:34</a:t>
            </a:r>
          </a:p>
          <a:p>
            <a:pPr>
              <a:lnSpc>
                <a:spcPct val="100000"/>
              </a:lnSpc>
            </a:pPr>
            <a:r>
              <a:rPr lang="en-US" sz="3800" dirty="0"/>
              <a:t>Christ Gave His Life Voluntarily For Us- John 10:17,18</a:t>
            </a:r>
          </a:p>
          <a:p>
            <a:pPr>
              <a:lnSpc>
                <a:spcPct val="100000"/>
              </a:lnSpc>
            </a:pPr>
            <a:r>
              <a:rPr lang="en-US" sz="3800" dirty="0"/>
              <a:t>He Had No Home of His Own- Matthew 8:20</a:t>
            </a:r>
          </a:p>
          <a:p>
            <a:pPr>
              <a:lnSpc>
                <a:spcPct val="100000"/>
              </a:lnSpc>
            </a:pPr>
            <a:r>
              <a:rPr lang="en-US" sz="3800" dirty="0"/>
              <a:t>Time Was Spent With Others – Acts 10:38</a:t>
            </a:r>
          </a:p>
        </p:txBody>
      </p:sp>
    </p:spTree>
    <p:extLst>
      <p:ext uri="{BB962C8B-B14F-4D97-AF65-F5344CB8AC3E}">
        <p14:creationId xmlns:p14="http://schemas.microsoft.com/office/powerpoint/2010/main" val="400726579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4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71CDA996-2D6C-19CC-F298-5E48A291069F}"/>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D6283D26-CAA5-6D26-B4B4-9389F719C40B}"/>
              </a:ext>
            </a:extLst>
          </p:cNvPr>
          <p:cNvSpPr>
            <a:spLocks noGrp="1"/>
          </p:cNvSpPr>
          <p:nvPr>
            <p:ph type="title"/>
          </p:nvPr>
        </p:nvSpPr>
        <p:spPr>
          <a:xfrm>
            <a:off x="457200" y="639794"/>
            <a:ext cx="10469418" cy="736334"/>
          </a:xfrm>
        </p:spPr>
        <p:txBody>
          <a:bodyPr>
            <a:normAutofit/>
          </a:bodyPr>
          <a:lstStyle/>
          <a:p>
            <a:r>
              <a:rPr lang="en-US" sz="5400" dirty="0">
                <a:solidFill>
                  <a:schemeClr val="bg1"/>
                </a:solidFill>
              </a:rPr>
              <a:t>THE WONDER OF IT’S VICTIM</a:t>
            </a:r>
            <a:endParaRPr lang="en-US" dirty="0">
              <a:solidFill>
                <a:schemeClr val="bg1"/>
              </a:solidFill>
            </a:endParaRPr>
          </a:p>
        </p:txBody>
      </p:sp>
      <p:sp>
        <p:nvSpPr>
          <p:cNvPr id="14" name="Content Placeholder 13">
            <a:extLst>
              <a:ext uri="{FF2B5EF4-FFF2-40B4-BE49-F238E27FC236}">
                <a16:creationId xmlns:a16="http://schemas.microsoft.com/office/drawing/2014/main" id="{31785963-DC27-D9E9-C572-91DA21087B83}"/>
              </a:ext>
            </a:extLst>
          </p:cNvPr>
          <p:cNvSpPr>
            <a:spLocks noGrp="1"/>
          </p:cNvSpPr>
          <p:nvPr>
            <p:ph idx="1"/>
          </p:nvPr>
        </p:nvSpPr>
        <p:spPr>
          <a:xfrm>
            <a:off x="457200" y="1376128"/>
            <a:ext cx="10912764" cy="5163217"/>
          </a:xfrm>
        </p:spPr>
        <p:txBody>
          <a:bodyPr>
            <a:noAutofit/>
          </a:bodyPr>
          <a:lstStyle/>
          <a:p>
            <a:pPr>
              <a:lnSpc>
                <a:spcPct val="100000"/>
              </a:lnSpc>
            </a:pPr>
            <a:r>
              <a:rPr lang="en-US" sz="3800" dirty="0"/>
              <a:t>On The Cross His Thoughts &amp; Concerns Were For Others</a:t>
            </a:r>
          </a:p>
          <a:p>
            <a:pPr>
              <a:lnSpc>
                <a:spcPct val="100000"/>
              </a:lnSpc>
            </a:pPr>
            <a:r>
              <a:rPr lang="en-US" sz="3800" dirty="0"/>
              <a:t>The Thief – Luke 23:43 “today you will be with Me in Paradise."</a:t>
            </a:r>
          </a:p>
          <a:p>
            <a:pPr>
              <a:lnSpc>
                <a:spcPct val="100000"/>
              </a:lnSpc>
            </a:pPr>
            <a:r>
              <a:rPr lang="en-US" sz="3800" dirty="0"/>
              <a:t>His Mother – John 19:26,27  "Woman, behold your son!" </a:t>
            </a:r>
          </a:p>
          <a:p>
            <a:pPr>
              <a:lnSpc>
                <a:spcPct val="100000"/>
              </a:lnSpc>
            </a:pPr>
            <a:r>
              <a:rPr lang="en-US" sz="3800" dirty="0"/>
              <a:t>His Executioners – Luke 23:34 “Father, forgive them, for they do not know what they do." </a:t>
            </a:r>
          </a:p>
        </p:txBody>
      </p:sp>
    </p:spTree>
    <p:extLst>
      <p:ext uri="{BB962C8B-B14F-4D97-AF65-F5344CB8AC3E}">
        <p14:creationId xmlns:p14="http://schemas.microsoft.com/office/powerpoint/2010/main" val="121526638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4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D5750B67-2B81-095C-46C2-C129AA1CBA71}"/>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4F9A0A1B-CD46-8612-819F-D4A47F538B78}"/>
              </a:ext>
            </a:extLst>
          </p:cNvPr>
          <p:cNvSpPr>
            <a:spLocks noGrp="1"/>
          </p:cNvSpPr>
          <p:nvPr>
            <p:ph type="title"/>
          </p:nvPr>
        </p:nvSpPr>
        <p:spPr>
          <a:xfrm>
            <a:off x="457200" y="639794"/>
            <a:ext cx="10469418" cy="736334"/>
          </a:xfrm>
        </p:spPr>
        <p:txBody>
          <a:bodyPr>
            <a:normAutofit/>
          </a:bodyPr>
          <a:lstStyle/>
          <a:p>
            <a:r>
              <a:rPr lang="en-US" sz="5400" dirty="0">
                <a:solidFill>
                  <a:schemeClr val="bg1"/>
                </a:solidFill>
              </a:rPr>
              <a:t>THE WONDER OF IT’S VICTIM</a:t>
            </a:r>
            <a:endParaRPr lang="en-US" dirty="0">
              <a:solidFill>
                <a:schemeClr val="bg1"/>
              </a:solidFill>
            </a:endParaRPr>
          </a:p>
        </p:txBody>
      </p:sp>
      <p:sp>
        <p:nvSpPr>
          <p:cNvPr id="14" name="Content Placeholder 13">
            <a:extLst>
              <a:ext uri="{FF2B5EF4-FFF2-40B4-BE49-F238E27FC236}">
                <a16:creationId xmlns:a16="http://schemas.microsoft.com/office/drawing/2014/main" id="{A4867E48-7B6B-B3A4-6E62-B4F51E6F6D41}"/>
              </a:ext>
            </a:extLst>
          </p:cNvPr>
          <p:cNvSpPr>
            <a:spLocks noGrp="1"/>
          </p:cNvSpPr>
          <p:nvPr>
            <p:ph idx="1"/>
          </p:nvPr>
        </p:nvSpPr>
        <p:spPr>
          <a:xfrm>
            <a:off x="457200" y="1376128"/>
            <a:ext cx="10912764" cy="5163217"/>
          </a:xfrm>
        </p:spPr>
        <p:txBody>
          <a:bodyPr>
            <a:noAutofit/>
          </a:bodyPr>
          <a:lstStyle/>
          <a:p>
            <a:pPr>
              <a:lnSpc>
                <a:spcPct val="100000"/>
              </a:lnSpc>
            </a:pPr>
            <a:r>
              <a:rPr lang="en-US" sz="3800" dirty="0"/>
              <a:t>The Demonstration of Complete &amp; Utter Obedience</a:t>
            </a:r>
          </a:p>
          <a:p>
            <a:pPr>
              <a:lnSpc>
                <a:spcPct val="100000"/>
              </a:lnSpc>
            </a:pPr>
            <a:r>
              <a:rPr lang="en-US" sz="3800" dirty="0"/>
              <a:t>Came to Do The Father’s Will – Luke 22:42 “not My will, but Yours, be done."</a:t>
            </a:r>
          </a:p>
          <a:p>
            <a:pPr>
              <a:lnSpc>
                <a:spcPct val="100000"/>
              </a:lnSpc>
            </a:pPr>
            <a:r>
              <a:rPr lang="en-US" sz="3800" dirty="0"/>
              <a:t>Hebrews 10:7 “'Behold, I have come…--To do Your will, O God.’”</a:t>
            </a:r>
          </a:p>
          <a:p>
            <a:pPr>
              <a:lnSpc>
                <a:spcPct val="100000"/>
              </a:lnSpc>
            </a:pPr>
            <a:r>
              <a:rPr lang="en-US" sz="3800" dirty="0"/>
              <a:t>Knew there was NO OTHER WAY to save YOU &amp; ME</a:t>
            </a:r>
          </a:p>
          <a:p>
            <a:pPr>
              <a:lnSpc>
                <a:spcPct val="100000"/>
              </a:lnSpc>
            </a:pPr>
            <a:r>
              <a:rPr lang="en-US" sz="3800" dirty="0"/>
              <a:t>Could have called 10,000 angels – Hymn #537</a:t>
            </a:r>
          </a:p>
        </p:txBody>
      </p:sp>
    </p:spTree>
    <p:extLst>
      <p:ext uri="{BB962C8B-B14F-4D97-AF65-F5344CB8AC3E}">
        <p14:creationId xmlns:p14="http://schemas.microsoft.com/office/powerpoint/2010/main" val="80837864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4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CA3F4D37-96ED-DD07-EE66-F4318F38D792}"/>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668FC82B-F5CB-0D9F-D27F-7FE0BB4B37DC}"/>
              </a:ext>
            </a:extLst>
          </p:cNvPr>
          <p:cNvSpPr>
            <a:spLocks noGrp="1"/>
          </p:cNvSpPr>
          <p:nvPr>
            <p:ph type="title"/>
          </p:nvPr>
        </p:nvSpPr>
        <p:spPr>
          <a:xfrm>
            <a:off x="457200" y="639794"/>
            <a:ext cx="10469418" cy="736334"/>
          </a:xfrm>
        </p:spPr>
        <p:txBody>
          <a:bodyPr>
            <a:normAutofit/>
          </a:bodyPr>
          <a:lstStyle/>
          <a:p>
            <a:r>
              <a:rPr lang="en-US" sz="5400" dirty="0">
                <a:solidFill>
                  <a:schemeClr val="bg1"/>
                </a:solidFill>
              </a:rPr>
              <a:t>A WONDERFUL ATTRACTION</a:t>
            </a:r>
            <a:endParaRPr lang="en-US" dirty="0">
              <a:solidFill>
                <a:schemeClr val="bg1"/>
              </a:solidFill>
            </a:endParaRPr>
          </a:p>
        </p:txBody>
      </p:sp>
      <p:sp>
        <p:nvSpPr>
          <p:cNvPr id="14" name="Content Placeholder 13">
            <a:extLst>
              <a:ext uri="{FF2B5EF4-FFF2-40B4-BE49-F238E27FC236}">
                <a16:creationId xmlns:a16="http://schemas.microsoft.com/office/drawing/2014/main" id="{773DDBDF-9814-ED39-AEF5-291D1222F415}"/>
              </a:ext>
            </a:extLst>
          </p:cNvPr>
          <p:cNvSpPr>
            <a:spLocks noGrp="1"/>
          </p:cNvSpPr>
          <p:nvPr>
            <p:ph idx="1"/>
          </p:nvPr>
        </p:nvSpPr>
        <p:spPr>
          <a:xfrm>
            <a:off x="457200" y="1376128"/>
            <a:ext cx="10912764" cy="5163217"/>
          </a:xfrm>
        </p:spPr>
        <p:txBody>
          <a:bodyPr>
            <a:noAutofit/>
          </a:bodyPr>
          <a:lstStyle/>
          <a:p>
            <a:pPr>
              <a:lnSpc>
                <a:spcPct val="100000"/>
              </a:lnSpc>
            </a:pPr>
            <a:r>
              <a:rPr lang="en-US" sz="4000" dirty="0"/>
              <a:t>Hymn #536 “The Old Rugged Cross” V.2 “Oh, that old rugged cross, so despised by the world, Has a wondrous attraction for me...”</a:t>
            </a:r>
          </a:p>
          <a:p>
            <a:pPr>
              <a:lnSpc>
                <a:spcPct val="100000"/>
              </a:lnSpc>
            </a:pPr>
            <a:r>
              <a:rPr lang="en-US" sz="4000" dirty="0"/>
              <a:t>Greatest display of love and sympathy – Romans 5:6-8</a:t>
            </a:r>
          </a:p>
          <a:p>
            <a:pPr>
              <a:lnSpc>
                <a:spcPct val="100000"/>
              </a:lnSpc>
            </a:pPr>
            <a:r>
              <a:rPr lang="en-US" sz="4000" dirty="0"/>
              <a:t>John 15:13 “"Greater love has no one than this, than to lay down one's life for his friends.</a:t>
            </a:r>
          </a:p>
        </p:txBody>
      </p:sp>
    </p:spTree>
    <p:extLst>
      <p:ext uri="{BB962C8B-B14F-4D97-AF65-F5344CB8AC3E}">
        <p14:creationId xmlns:p14="http://schemas.microsoft.com/office/powerpoint/2010/main" val="40286249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4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0FC94D30-4955-7979-C299-38B94DF56ACF}"/>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C848FB45-5D37-6C76-9467-18B7C8B5B0CD}"/>
              </a:ext>
            </a:extLst>
          </p:cNvPr>
          <p:cNvSpPr>
            <a:spLocks noGrp="1"/>
          </p:cNvSpPr>
          <p:nvPr>
            <p:ph type="title"/>
          </p:nvPr>
        </p:nvSpPr>
        <p:spPr>
          <a:xfrm>
            <a:off x="457200" y="639794"/>
            <a:ext cx="10469418" cy="736334"/>
          </a:xfrm>
        </p:spPr>
        <p:txBody>
          <a:bodyPr>
            <a:normAutofit/>
          </a:bodyPr>
          <a:lstStyle/>
          <a:p>
            <a:r>
              <a:rPr lang="en-US" sz="5400" dirty="0">
                <a:solidFill>
                  <a:schemeClr val="bg1"/>
                </a:solidFill>
              </a:rPr>
              <a:t>GREATEST EXHIBITION OF GRACE</a:t>
            </a:r>
            <a:endParaRPr lang="en-US" dirty="0">
              <a:solidFill>
                <a:schemeClr val="bg1"/>
              </a:solidFill>
            </a:endParaRPr>
          </a:p>
        </p:txBody>
      </p:sp>
      <p:sp>
        <p:nvSpPr>
          <p:cNvPr id="14" name="Content Placeholder 13">
            <a:extLst>
              <a:ext uri="{FF2B5EF4-FFF2-40B4-BE49-F238E27FC236}">
                <a16:creationId xmlns:a16="http://schemas.microsoft.com/office/drawing/2014/main" id="{DD089D91-14B2-3E6E-60DB-C220C415E01B}"/>
              </a:ext>
            </a:extLst>
          </p:cNvPr>
          <p:cNvSpPr>
            <a:spLocks noGrp="1"/>
          </p:cNvSpPr>
          <p:nvPr>
            <p:ph idx="1"/>
          </p:nvPr>
        </p:nvSpPr>
        <p:spPr>
          <a:xfrm>
            <a:off x="457200" y="1376128"/>
            <a:ext cx="10912764" cy="5163217"/>
          </a:xfrm>
        </p:spPr>
        <p:txBody>
          <a:bodyPr>
            <a:noAutofit/>
          </a:bodyPr>
          <a:lstStyle/>
          <a:p>
            <a:pPr>
              <a:lnSpc>
                <a:spcPct val="100000"/>
              </a:lnSpc>
            </a:pPr>
            <a:r>
              <a:rPr lang="en-US" sz="3600" dirty="0"/>
              <a:t>2 Corinthians 8:9 “you know the grace of our Lord Jesus Christ, that though He was rich, …He became poor, …through His poverty might become rich.”</a:t>
            </a:r>
          </a:p>
          <a:p>
            <a:pPr>
              <a:lnSpc>
                <a:spcPct val="100000"/>
              </a:lnSpc>
            </a:pPr>
            <a:r>
              <a:rPr lang="en-US" sz="3600" dirty="0"/>
              <a:t>Humility- Philippians 2:5-8 “ the death of the cross.”</a:t>
            </a:r>
          </a:p>
          <a:p>
            <a:pPr>
              <a:lnSpc>
                <a:spcPct val="100000"/>
              </a:lnSpc>
            </a:pPr>
            <a:r>
              <a:rPr lang="en-US" sz="3600" dirty="0"/>
              <a:t>Release the greatest power ever displayed – Romans 1:16; 1 Corinthians 1:18</a:t>
            </a:r>
          </a:p>
          <a:p>
            <a:pPr>
              <a:lnSpc>
                <a:spcPct val="100000"/>
              </a:lnSpc>
            </a:pPr>
            <a:r>
              <a:rPr lang="en-US" sz="3600" dirty="0"/>
              <a:t>Greatest promise of salvation ever thought of- Hebrews 2:3 “how shall we escape…neglect so great a salvation”</a:t>
            </a:r>
          </a:p>
        </p:txBody>
      </p:sp>
    </p:spTree>
    <p:extLst>
      <p:ext uri="{BB962C8B-B14F-4D97-AF65-F5344CB8AC3E}">
        <p14:creationId xmlns:p14="http://schemas.microsoft.com/office/powerpoint/2010/main" val="19875194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64232-83C8-0A5A-2265-E20B26084CA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A64B3B5-A2B0-B17D-5183-D84F0A36F7C5}"/>
              </a:ext>
            </a:extLst>
          </p:cNvPr>
          <p:cNvPicPr>
            <a:picLocks noChangeAspect="1"/>
          </p:cNvPicPr>
          <p:nvPr/>
        </p:nvPicPr>
        <p:blipFill>
          <a:blip r:embed="rId2"/>
          <a:stretch>
            <a:fillRect/>
          </a:stretch>
        </p:blipFill>
        <p:spPr>
          <a:xfrm>
            <a:off x="0" y="0"/>
            <a:ext cx="12192000" cy="6824050"/>
          </a:xfrm>
          <a:prstGeom prst="rect">
            <a:avLst/>
          </a:prstGeom>
        </p:spPr>
      </p:pic>
      <p:sp>
        <p:nvSpPr>
          <p:cNvPr id="2" name="Title 1">
            <a:extLst>
              <a:ext uri="{FF2B5EF4-FFF2-40B4-BE49-F238E27FC236}">
                <a16:creationId xmlns:a16="http://schemas.microsoft.com/office/drawing/2014/main" id="{CEAC3D8A-D1CF-4ADB-4F88-5D27B337F388}"/>
              </a:ext>
            </a:extLst>
          </p:cNvPr>
          <p:cNvSpPr>
            <a:spLocks noGrp="1"/>
          </p:cNvSpPr>
          <p:nvPr>
            <p:ph type="title"/>
          </p:nvPr>
        </p:nvSpPr>
        <p:spPr>
          <a:xfrm>
            <a:off x="877997" y="486623"/>
            <a:ext cx="10436005" cy="3053282"/>
          </a:xfrm>
        </p:spPr>
        <p:txBody>
          <a:bodyPr>
            <a:normAutofit/>
          </a:bodyPr>
          <a:lstStyle/>
          <a:p>
            <a:pPr algn="ctr">
              <a:lnSpc>
                <a:spcPct val="80000"/>
              </a:lnSpc>
            </a:pPr>
            <a:r>
              <a:rPr lang="en-US" sz="5400" dirty="0">
                <a:solidFill>
                  <a:schemeClr val="tx2">
                    <a:lumMod val="20000"/>
                    <a:lumOff val="80000"/>
                  </a:schemeClr>
                </a:solidFill>
              </a:rPr>
              <a:t>"Greater love has no one than this, than to lay down one's life for his friends.”</a:t>
            </a:r>
          </a:p>
        </p:txBody>
      </p:sp>
      <p:sp>
        <p:nvSpPr>
          <p:cNvPr id="5" name="Title 1">
            <a:extLst>
              <a:ext uri="{FF2B5EF4-FFF2-40B4-BE49-F238E27FC236}">
                <a16:creationId xmlns:a16="http://schemas.microsoft.com/office/drawing/2014/main" id="{49F67E78-FB75-176F-9A6D-50A9155B6CBF}"/>
              </a:ext>
            </a:extLst>
          </p:cNvPr>
          <p:cNvSpPr txBox="1">
            <a:spLocks/>
          </p:cNvSpPr>
          <p:nvPr/>
        </p:nvSpPr>
        <p:spPr>
          <a:xfrm>
            <a:off x="903837" y="5205743"/>
            <a:ext cx="10436005" cy="1165634"/>
          </a:xfrm>
          <a:prstGeom prst="rect">
            <a:avLst/>
          </a:prstGeom>
        </p:spPr>
        <p:txBody>
          <a:bodyPr vert="horz" lIns="91440" tIns="45720" rIns="91440" bIns="45720" rtlCol="0" anchor="ctr">
            <a:normAutofit fontScale="97500"/>
          </a:bodyPr>
          <a:lstStyle>
            <a:lvl1pPr algn="l" defTabSz="914400" rtl="0" eaLnBrk="1" latinLnBrk="0" hangingPunct="1">
              <a:lnSpc>
                <a:spcPts val="4000"/>
              </a:lnSpc>
              <a:spcBef>
                <a:spcPct val="0"/>
              </a:spcBef>
              <a:buNone/>
              <a:defRPr sz="4000" b="1" kern="1200" cap="none" spc="0">
                <a:ln w="12700" cmpd="sng">
                  <a:noFill/>
                  <a:prstDash val="solid"/>
                </a:ln>
                <a:solidFill>
                  <a:schemeClr val="accent4">
                    <a:lumMod val="50000"/>
                  </a:schemeClr>
                </a:solidFill>
                <a:effectLst>
                  <a:outerShdw blurRad="38100" dist="38100" dir="2700000" algn="tl">
                    <a:srgbClr val="000000">
                      <a:alpha val="43000"/>
                    </a:srgbClr>
                  </a:outerShdw>
                </a:effectLst>
                <a:latin typeface="+mj-lt"/>
                <a:ea typeface="+mj-ea"/>
                <a:cs typeface="+mj-cs"/>
              </a:defRPr>
            </a:lvl1pPr>
          </a:lstStyle>
          <a:p>
            <a:pPr algn="ctr">
              <a:lnSpc>
                <a:spcPct val="80000"/>
              </a:lnSpc>
            </a:pPr>
            <a:r>
              <a:rPr lang="en-US" sz="5500" dirty="0">
                <a:solidFill>
                  <a:schemeClr val="tx2">
                    <a:lumMod val="20000"/>
                    <a:lumOff val="80000"/>
                  </a:schemeClr>
                </a:solidFill>
              </a:rPr>
              <a:t>John 15:13</a:t>
            </a:r>
            <a:endParaRPr lang="en-US" dirty="0">
              <a:solidFill>
                <a:schemeClr val="tx2">
                  <a:lumMod val="20000"/>
                  <a:lumOff val="80000"/>
                </a:schemeClr>
              </a:solidFill>
            </a:endParaRPr>
          </a:p>
        </p:txBody>
      </p:sp>
    </p:spTree>
    <p:extLst>
      <p:ext uri="{BB962C8B-B14F-4D97-AF65-F5344CB8AC3E}">
        <p14:creationId xmlns:p14="http://schemas.microsoft.com/office/powerpoint/2010/main" val="172139774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4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236458A4-DBB8-9C66-DBB6-AD3BE9E0DAD8}"/>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D53B5ED6-9F1E-0CBD-BA1D-D833AED11FCB}"/>
              </a:ext>
            </a:extLst>
          </p:cNvPr>
          <p:cNvSpPr>
            <a:spLocks noGrp="1"/>
          </p:cNvSpPr>
          <p:nvPr>
            <p:ph type="title"/>
          </p:nvPr>
        </p:nvSpPr>
        <p:spPr>
          <a:xfrm>
            <a:off x="457200" y="639794"/>
            <a:ext cx="10469418" cy="736334"/>
          </a:xfrm>
        </p:spPr>
        <p:txBody>
          <a:bodyPr>
            <a:normAutofit/>
          </a:bodyPr>
          <a:lstStyle/>
          <a:p>
            <a:r>
              <a:rPr lang="en-US" sz="5400" dirty="0">
                <a:solidFill>
                  <a:schemeClr val="bg1"/>
                </a:solidFill>
              </a:rPr>
              <a:t>1 Corinthians 11:27-29</a:t>
            </a:r>
            <a:endParaRPr lang="en-US" dirty="0">
              <a:solidFill>
                <a:schemeClr val="bg1"/>
              </a:solidFill>
            </a:endParaRPr>
          </a:p>
        </p:txBody>
      </p:sp>
      <p:sp>
        <p:nvSpPr>
          <p:cNvPr id="14" name="Content Placeholder 13">
            <a:extLst>
              <a:ext uri="{FF2B5EF4-FFF2-40B4-BE49-F238E27FC236}">
                <a16:creationId xmlns:a16="http://schemas.microsoft.com/office/drawing/2014/main" id="{7132F4F3-211C-0642-0593-3DC84418F947}"/>
              </a:ext>
            </a:extLst>
          </p:cNvPr>
          <p:cNvSpPr>
            <a:spLocks noGrp="1"/>
          </p:cNvSpPr>
          <p:nvPr>
            <p:ph idx="1"/>
          </p:nvPr>
        </p:nvSpPr>
        <p:spPr>
          <a:xfrm>
            <a:off x="457200" y="1376128"/>
            <a:ext cx="10912764" cy="5163217"/>
          </a:xfrm>
        </p:spPr>
        <p:txBody>
          <a:bodyPr>
            <a:noAutofit/>
          </a:bodyPr>
          <a:lstStyle/>
          <a:p>
            <a:pPr>
              <a:lnSpc>
                <a:spcPct val="100000"/>
              </a:lnSpc>
            </a:pPr>
            <a:r>
              <a:rPr lang="en-US" sz="4000" dirty="0"/>
              <a:t>Therefore whoever eats this bread or drinks this cup of the Lord in an unworthy manner will be guilty of the body and blood of the Lord. 28 But let a man examine himself, and so let him eat of the bread and drink of the cup. 29 For he who eats and drinks in an unworthy manner eats and drinks judgment to himself, not discerning the Lord's body.”</a:t>
            </a:r>
          </a:p>
        </p:txBody>
      </p:sp>
    </p:spTree>
    <p:extLst>
      <p:ext uri="{BB962C8B-B14F-4D97-AF65-F5344CB8AC3E}">
        <p14:creationId xmlns:p14="http://schemas.microsoft.com/office/powerpoint/2010/main" val="311219581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iterate type="wd">
                                    <p:tmPct val="10000"/>
                                  </p:iterate>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AFA28-CAAF-BBE5-F217-6410ABC1B5C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2813F96-0724-D6C4-EC44-65CA141B4233}"/>
              </a:ext>
            </a:extLst>
          </p:cNvPr>
          <p:cNvPicPr>
            <a:picLocks noChangeAspect="1"/>
          </p:cNvPicPr>
          <p:nvPr/>
        </p:nvPicPr>
        <p:blipFill>
          <a:blip r:embed="rId2"/>
          <a:stretch>
            <a:fillRect/>
          </a:stretch>
        </p:blipFill>
        <p:spPr>
          <a:xfrm>
            <a:off x="0" y="0"/>
            <a:ext cx="12192000" cy="6824050"/>
          </a:xfrm>
          <a:prstGeom prst="rect">
            <a:avLst/>
          </a:prstGeom>
        </p:spPr>
      </p:pic>
      <p:sp>
        <p:nvSpPr>
          <p:cNvPr id="2" name="Title 1">
            <a:extLst>
              <a:ext uri="{FF2B5EF4-FFF2-40B4-BE49-F238E27FC236}">
                <a16:creationId xmlns:a16="http://schemas.microsoft.com/office/drawing/2014/main" id="{E07D9297-ABDC-017D-F077-D8259B06B624}"/>
              </a:ext>
            </a:extLst>
          </p:cNvPr>
          <p:cNvSpPr>
            <a:spLocks noGrp="1"/>
          </p:cNvSpPr>
          <p:nvPr>
            <p:ph type="title"/>
          </p:nvPr>
        </p:nvSpPr>
        <p:spPr>
          <a:xfrm>
            <a:off x="877997" y="486623"/>
            <a:ext cx="10436005" cy="2111722"/>
          </a:xfrm>
        </p:spPr>
        <p:txBody>
          <a:bodyPr>
            <a:normAutofit/>
          </a:bodyPr>
          <a:lstStyle/>
          <a:p>
            <a:pPr algn="ctr">
              <a:lnSpc>
                <a:spcPct val="80000"/>
              </a:lnSpc>
            </a:pPr>
            <a:r>
              <a:rPr lang="en-US" sz="5400" dirty="0">
                <a:solidFill>
                  <a:schemeClr val="tx2">
                    <a:lumMod val="20000"/>
                    <a:lumOff val="80000"/>
                  </a:schemeClr>
                </a:solidFill>
              </a:rPr>
              <a:t>The Survey Of The Cross Of Christ Has The Power To Touch Even The Hardest Of Hearts</a:t>
            </a:r>
          </a:p>
        </p:txBody>
      </p:sp>
      <p:sp>
        <p:nvSpPr>
          <p:cNvPr id="5" name="Title 1">
            <a:extLst>
              <a:ext uri="{FF2B5EF4-FFF2-40B4-BE49-F238E27FC236}">
                <a16:creationId xmlns:a16="http://schemas.microsoft.com/office/drawing/2014/main" id="{A4FEAA37-E0F9-CE37-14B4-2D35CDD5FF8A}"/>
              </a:ext>
            </a:extLst>
          </p:cNvPr>
          <p:cNvSpPr txBox="1">
            <a:spLocks/>
          </p:cNvSpPr>
          <p:nvPr/>
        </p:nvSpPr>
        <p:spPr>
          <a:xfrm>
            <a:off x="877996" y="4259656"/>
            <a:ext cx="10436005" cy="1969128"/>
          </a:xfrm>
          <a:prstGeom prst="rect">
            <a:avLst/>
          </a:prstGeom>
        </p:spPr>
        <p:txBody>
          <a:bodyPr vert="horz" lIns="91440" tIns="45720" rIns="91440" bIns="45720" rtlCol="0" anchor="ctr">
            <a:normAutofit fontScale="97500"/>
          </a:bodyPr>
          <a:lstStyle>
            <a:lvl1pPr algn="l" defTabSz="914400" rtl="0" eaLnBrk="1" latinLnBrk="0" hangingPunct="1">
              <a:lnSpc>
                <a:spcPts val="4000"/>
              </a:lnSpc>
              <a:spcBef>
                <a:spcPct val="0"/>
              </a:spcBef>
              <a:buNone/>
              <a:defRPr sz="4000" b="1" kern="1200" cap="none" spc="0">
                <a:ln w="12700" cmpd="sng">
                  <a:noFill/>
                  <a:prstDash val="solid"/>
                </a:ln>
                <a:solidFill>
                  <a:schemeClr val="accent4">
                    <a:lumMod val="50000"/>
                  </a:schemeClr>
                </a:solidFill>
                <a:effectLst>
                  <a:outerShdw blurRad="38100" dist="38100" dir="2700000" algn="tl">
                    <a:srgbClr val="000000">
                      <a:alpha val="43000"/>
                    </a:srgbClr>
                  </a:outerShdw>
                </a:effectLst>
                <a:latin typeface="+mj-lt"/>
                <a:ea typeface="+mj-ea"/>
                <a:cs typeface="+mj-cs"/>
              </a:defRPr>
            </a:lvl1pPr>
          </a:lstStyle>
          <a:p>
            <a:pPr algn="ctr">
              <a:lnSpc>
                <a:spcPct val="80000"/>
              </a:lnSpc>
            </a:pPr>
            <a:r>
              <a:rPr lang="en-US" sz="5500" dirty="0">
                <a:solidFill>
                  <a:schemeClr val="tx2">
                    <a:lumMod val="20000"/>
                    <a:lumOff val="80000"/>
                  </a:schemeClr>
                </a:solidFill>
              </a:rPr>
              <a:t>No Other Way To Salvation</a:t>
            </a:r>
          </a:p>
          <a:p>
            <a:pPr algn="ctr">
              <a:lnSpc>
                <a:spcPct val="80000"/>
              </a:lnSpc>
            </a:pPr>
            <a:r>
              <a:rPr lang="en-US" sz="5500" dirty="0">
                <a:solidFill>
                  <a:schemeClr val="tx2">
                    <a:lumMod val="20000"/>
                    <a:lumOff val="80000"/>
                  </a:schemeClr>
                </a:solidFill>
              </a:rPr>
              <a:t>Romans 6:3-10</a:t>
            </a:r>
            <a:endParaRPr lang="en-US" dirty="0">
              <a:solidFill>
                <a:schemeClr val="tx2">
                  <a:lumMod val="20000"/>
                  <a:lumOff val="80000"/>
                </a:schemeClr>
              </a:solidFill>
            </a:endParaRPr>
          </a:p>
        </p:txBody>
      </p:sp>
    </p:spTree>
    <p:extLst>
      <p:ext uri="{BB962C8B-B14F-4D97-AF65-F5344CB8AC3E}">
        <p14:creationId xmlns:p14="http://schemas.microsoft.com/office/powerpoint/2010/main" val="259250350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39C31-C58F-3FB3-6818-11DBAC1668B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955CAD2-7126-519F-50FC-3C35856CA17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54000" contrast="23000"/>
                    </a14:imgEffect>
                  </a14:imgLayer>
                </a14:imgProps>
              </a:ext>
            </a:extLst>
          </a:blip>
          <a:stretch>
            <a:fillRect/>
          </a:stretch>
        </p:blipFill>
        <p:spPr>
          <a:xfrm>
            <a:off x="0" y="-141402"/>
            <a:ext cx="12140320" cy="6824050"/>
          </a:xfrm>
          <a:prstGeom prst="rect">
            <a:avLst/>
          </a:prstGeom>
        </p:spPr>
      </p:pic>
      <p:pic>
        <p:nvPicPr>
          <p:cNvPr id="6" name="Picture 5">
            <a:extLst>
              <a:ext uri="{FF2B5EF4-FFF2-40B4-BE49-F238E27FC236}">
                <a16:creationId xmlns:a16="http://schemas.microsoft.com/office/drawing/2014/main" id="{CA49B0AE-D33E-4BA4-62DA-C0F8DC97BD3F}"/>
              </a:ext>
            </a:extLst>
          </p:cNvPr>
          <p:cNvPicPr>
            <a:picLocks noChangeAspect="1"/>
          </p:cNvPicPr>
          <p:nvPr/>
        </p:nvPicPr>
        <p:blipFill>
          <a:blip r:embed="rId4"/>
          <a:stretch>
            <a:fillRect/>
          </a:stretch>
        </p:blipFill>
        <p:spPr>
          <a:xfrm>
            <a:off x="1384803" y="-141402"/>
            <a:ext cx="9533676" cy="6999402"/>
          </a:xfrm>
          <a:prstGeom prst="rect">
            <a:avLst/>
          </a:prstGeom>
        </p:spPr>
      </p:pic>
    </p:spTree>
    <p:extLst>
      <p:ext uri="{BB962C8B-B14F-4D97-AF65-F5344CB8AC3E}">
        <p14:creationId xmlns:p14="http://schemas.microsoft.com/office/powerpoint/2010/main" val="329394522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theme/theme1.xml><?xml version="1.0" encoding="utf-8"?>
<a:theme xmlns:a="http://schemas.openxmlformats.org/drawingml/2006/main" name="Vertical Lexicon design templat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pPr>
      <a:bodyPr rtlCol="0" anchor="ctr"/>
      <a:lstStyle>
        <a:defPPr algn="ctr">
          <a:defRPr dirty="0"/>
        </a:defPPr>
      </a:lstStyle>
      <a:style>
        <a:lnRef idx="2">
          <a:schemeClr val="accent2">
            <a:shade val="50000"/>
          </a:schemeClr>
        </a:lnRef>
        <a:fillRef idx="1">
          <a:schemeClr val="accent2"/>
        </a:fillRef>
        <a:effectRef idx="0">
          <a:schemeClr val="accent2"/>
        </a:effectRef>
        <a:fontRef idx="minor">
          <a:schemeClr val="lt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tx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Vertical lexicon design slides.potx" id="{49C7086D-B6BF-42C9-B2E9-7A6F5A963EAA}" vid="{839E83B1-FF0C-49E8-8563-59D864F05AE3}"/>
    </a:ext>
  </a:extLst>
</a:theme>
</file>

<file path=ppt/theme/theme2.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A1BD8E5-A18E-435C-B431-90A6B59F4B6F}">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0262f94-9f35-4ac3-9a90-690165a166b7"/>
    <ds:schemaRef ds:uri="a4f35948-e619-41b3-aa29-22878b09cfd2"/>
    <ds:schemaRef ds:uri="http://www.w3.org/XML/1998/namespace"/>
    <ds:schemaRef ds:uri="http://purl.org/dc/dcmitype/"/>
  </ds:schemaRefs>
</ds:datastoreItem>
</file>

<file path=customXml/itemProps2.xml><?xml version="1.0" encoding="utf-8"?>
<ds:datastoreItem xmlns:ds="http://schemas.openxmlformats.org/officeDocument/2006/customXml" ds:itemID="{05EEE0F9-7BC9-4998-8617-7CC115AD97E2}">
  <ds:schemaRefs>
    <ds:schemaRef ds:uri="http://schemas.microsoft.com/sharepoint/v3/contenttype/forms"/>
  </ds:schemaRefs>
</ds:datastoreItem>
</file>

<file path=customXml/itemProps3.xml><?xml version="1.0" encoding="utf-8"?>
<ds:datastoreItem xmlns:ds="http://schemas.openxmlformats.org/officeDocument/2006/customXml" ds:itemID="{4BEBB951-DE64-4CB8-9E1C-184A357AD7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Vertical lexicon design slides</Template>
  <TotalTime>2526</TotalTime>
  <Words>717</Words>
  <Application>Microsoft Office PowerPoint</Application>
  <PresentationFormat>Widescreen</PresentationFormat>
  <Paragraphs>55</Paragraphs>
  <Slides>15</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Vertical Lexicon design template</vt:lpstr>
      <vt:lpstr>PowerPoint Presentation</vt:lpstr>
      <vt:lpstr>"see from His head, His hands, His feet, sorrow and love flowed mingled down; Did e'er such love and sorrow meet, Or thorns compose so rich a crown.“ </vt:lpstr>
      <vt:lpstr>92 VERSES IN NEW TESTAMENT Matthew 23 Verses Mark 9 Verses Luke 23 Verses John 37 Verses</vt:lpstr>
      <vt:lpstr>“When I survey the wondrous cross….”</vt:lpstr>
      <vt:lpstr>PARADOXES IN THE CROSS:</vt:lpstr>
      <vt:lpstr>PowerPoint Presentation</vt:lpstr>
      <vt:lpstr>THE WONDER OF IT’S VICTIM</vt:lpstr>
      <vt:lpstr>THE WONDER OF IT’S VICTIM</vt:lpstr>
      <vt:lpstr>THE WONDER OF IT’S VICTIM</vt:lpstr>
      <vt:lpstr>A WONDERFUL ATTRACTION</vt:lpstr>
      <vt:lpstr>GREATEST EXHIBITION OF GRACE</vt:lpstr>
      <vt:lpstr>"Greater love has no one than this, than to lay down one's life for his friends.”</vt:lpstr>
      <vt:lpstr>1 Corinthians 11:27-29</vt:lpstr>
      <vt:lpstr>The Survey Of The Cross Of Christ Has The Power To Touch Even The Hardest Of Hearts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Gailen Evans</dc:creator>
  <cp:lastModifiedBy>Gailen Evans</cp:lastModifiedBy>
  <cp:revision>17</cp:revision>
  <dcterms:created xsi:type="dcterms:W3CDTF">2024-12-23T21:19:25Z</dcterms:created>
  <dcterms:modified xsi:type="dcterms:W3CDTF">2024-12-25T22:04:31Z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